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1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0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88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0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667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931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327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32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30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20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57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D95FF-9A56-4D8A-9F86-2965ADECEF42}" type="datetimeFigureOut">
              <a:rPr lang="en-US" smtClean="0"/>
              <a:t>3/29/2022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78A42F-0876-40A8-AB92-6B0970202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85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Cyrl-RS" dirty="0" smtClean="0"/>
              <a:t>Спољашњи и унутрашњи преглед труднице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98873" y="5165437"/>
            <a:ext cx="9144000" cy="1655762"/>
          </a:xfrm>
        </p:spPr>
        <p:txBody>
          <a:bodyPr/>
          <a:lstStyle/>
          <a:p>
            <a:pPr algn="just"/>
            <a:r>
              <a:rPr lang="sr-Cyrl-RS" dirty="0" smtClean="0"/>
              <a:t>Др Никола Јовић</a:t>
            </a:r>
            <a:endParaRPr lang="sr-Cyrl-RS" dirty="0"/>
          </a:p>
          <a:p>
            <a:pPr algn="just"/>
            <a:r>
              <a:rPr lang="sr-Cyrl-RS" dirty="0" smtClean="0"/>
              <a:t>Др Марија Бићанин Илић</a:t>
            </a:r>
          </a:p>
          <a:p>
            <a:pPr algn="just"/>
            <a:r>
              <a:rPr lang="sr-Cyrl-RS" dirty="0" smtClean="0"/>
              <a:t>Др Дејана Ракић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00238" y="5529263"/>
            <a:ext cx="3414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ИАСМ </a:t>
            </a:r>
            <a:r>
              <a:rPr lang="sr-Cyrl-RS" smtClean="0"/>
              <a:t>вежба </a:t>
            </a:r>
            <a:r>
              <a:rPr lang="sr-Cyrl-RS"/>
              <a:t>4</a:t>
            </a:r>
            <a:r>
              <a:rPr lang="sr-Cyrl-RS" smtClean="0"/>
              <a:t>. </a:t>
            </a:r>
            <a:r>
              <a:rPr lang="sr-Cyrl-RS" dirty="0" smtClean="0"/>
              <a:t>Недеља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63374" y="6211669"/>
            <a:ext cx="5443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dirty="0" smtClean="0"/>
              <a:t>ФМН </a:t>
            </a:r>
          </a:p>
          <a:p>
            <a:pPr algn="just"/>
            <a:r>
              <a:rPr lang="sr-Cyrl-RS" dirty="0"/>
              <a:t>Г</a:t>
            </a:r>
            <a:r>
              <a:rPr lang="sr-Cyrl-RS" dirty="0" smtClean="0"/>
              <a:t>12 гинекологија и акушерство- стручна пракса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644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Карличне мере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US" dirty="0" err="1">
                <a:latin typeface="Cambria" pitchFamily="18" charset="0"/>
              </a:rPr>
              <a:t>Distantia</a:t>
            </a:r>
            <a:r>
              <a:rPr lang="sr-Cyrl-RS" dirty="0"/>
              <a:t> </a:t>
            </a:r>
            <a:r>
              <a:rPr lang="en-US" dirty="0" err="1">
                <a:latin typeface="Cambria" pitchFamily="18" charset="0"/>
              </a:rPr>
              <a:t>cristarum</a:t>
            </a:r>
            <a:r>
              <a:rPr lang="en-US" dirty="0">
                <a:latin typeface="Cambria" pitchFamily="18" charset="0"/>
              </a:rPr>
              <a:t> </a:t>
            </a:r>
            <a:r>
              <a:rPr lang="sr-Cyrl-RS" dirty="0"/>
              <a:t>  </a:t>
            </a:r>
            <a:r>
              <a:rPr lang="en-US" dirty="0">
                <a:latin typeface="Cambria" pitchFamily="18" charset="0"/>
              </a:rPr>
              <a:t>28-29 cm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err="1">
                <a:latin typeface="Cambria" pitchFamily="18" charset="0"/>
              </a:rPr>
              <a:t>Distantia</a:t>
            </a:r>
            <a:r>
              <a:rPr lang="sr-Cyrl-RS" dirty="0"/>
              <a:t> </a:t>
            </a:r>
            <a:r>
              <a:rPr lang="en-US" dirty="0" err="1">
                <a:latin typeface="Cambria" pitchFamily="18" charset="0"/>
              </a:rPr>
              <a:t>spinarum</a:t>
            </a:r>
            <a:r>
              <a:rPr lang="en-US" dirty="0">
                <a:latin typeface="Cambria" pitchFamily="18" charset="0"/>
              </a:rPr>
              <a:t> </a:t>
            </a:r>
            <a:r>
              <a:rPr lang="sr-Cyrl-RS" dirty="0"/>
              <a:t>  </a:t>
            </a:r>
            <a:r>
              <a:rPr lang="en-US" dirty="0">
                <a:latin typeface="Cambria" pitchFamily="18" charset="0"/>
              </a:rPr>
              <a:t>25-26 cm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n-US" dirty="0" err="1">
                <a:latin typeface="Cambria" pitchFamily="18" charset="0"/>
              </a:rPr>
              <a:t>Distantia</a:t>
            </a:r>
            <a:r>
              <a:rPr lang="sr-Cyrl-RS" dirty="0"/>
              <a:t> </a:t>
            </a:r>
            <a:r>
              <a:rPr lang="en-US" dirty="0" err="1">
                <a:latin typeface="Cambria" pitchFamily="18" charset="0"/>
              </a:rPr>
              <a:t>trochanterica</a:t>
            </a:r>
            <a:r>
              <a:rPr lang="en-US" dirty="0">
                <a:latin typeface="Cambria" pitchFamily="18" charset="0"/>
              </a:rPr>
              <a:t> 31-32 cm</a:t>
            </a:r>
            <a:endParaRPr lang="sr-Cyrl-RS" dirty="0"/>
          </a:p>
          <a:p>
            <a:pPr marL="457200" indent="-457200">
              <a:buFont typeface="+mj-lt"/>
              <a:buAutoNum type="arabicPeriod"/>
              <a:defRPr/>
            </a:pPr>
            <a:r>
              <a:rPr lang="en-US" dirty="0" err="1">
                <a:latin typeface="Cambria" pitchFamily="18" charset="0"/>
              </a:rPr>
              <a:t>Conjugata</a:t>
            </a:r>
            <a:r>
              <a:rPr lang="en-US" dirty="0">
                <a:latin typeface="Cambria" pitchFamily="18" charset="0"/>
              </a:rPr>
              <a:t> externa       18- 20 cm</a:t>
            </a:r>
          </a:p>
          <a:p>
            <a:endParaRPr lang="en-US" dirty="0"/>
          </a:p>
        </p:txBody>
      </p:sp>
      <p:pic>
        <p:nvPicPr>
          <p:cNvPr id="4" name="Content Placeholder 4" descr="Interspinalna linija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110" y="1690688"/>
            <a:ext cx="3671888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83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Карличне мере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>
                <a:latin typeface="Cambria" pitchFamily="18" charset="0"/>
              </a:rPr>
              <a:t>Conjugata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anatomica</a:t>
            </a:r>
            <a:endParaRPr lang="en-US" dirty="0">
              <a:latin typeface="Cambria" pitchFamily="18" charset="0"/>
            </a:endParaRPr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en-US" dirty="0">
                <a:latin typeface="Cambria" pitchFamily="18" charset="0"/>
              </a:rPr>
              <a:t>     12-14 cm</a:t>
            </a:r>
          </a:p>
          <a:p>
            <a:pPr>
              <a:defRPr/>
            </a:pPr>
            <a:r>
              <a:rPr lang="en-US" dirty="0" err="1">
                <a:latin typeface="Cambria" pitchFamily="18" charset="0"/>
              </a:rPr>
              <a:t>Conjugata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obstetrica</a:t>
            </a:r>
            <a:endParaRPr lang="sr-Cyrl-RS" dirty="0"/>
          </a:p>
          <a:p>
            <a:pPr>
              <a:buFont typeface="Wingdings 2" panose="05020102010507070707" pitchFamily="18" charset="2"/>
              <a:buNone/>
              <a:defRPr/>
            </a:pPr>
            <a:r>
              <a:rPr lang="sr-Cyrl-RS" dirty="0"/>
              <a:t>     </a:t>
            </a:r>
            <a:r>
              <a:rPr lang="en-US" dirty="0">
                <a:latin typeface="Cambria" pitchFamily="18" charset="0"/>
              </a:rPr>
              <a:t>10-12 cm</a:t>
            </a:r>
          </a:p>
          <a:p>
            <a:endParaRPr lang="en-US" dirty="0"/>
          </a:p>
        </p:txBody>
      </p:sp>
      <p:pic>
        <p:nvPicPr>
          <p:cNvPr id="4" name="Content Placeholder 6" descr="Conjugata vera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580" y="1930761"/>
            <a:ext cx="3749675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03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Cambria" panose="02040503050406030204" pitchFamily="18" charset="0"/>
              </a:rPr>
              <a:t>Аускултација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тонова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Cambria" panose="02040503050406030204" pitchFamily="18" charset="0"/>
              </a:rPr>
              <a:t>Обавезан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наставак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прегледа</a:t>
            </a:r>
            <a:r>
              <a:rPr lang="en-US" altLang="en-US" dirty="0">
                <a:latin typeface="Cambria" panose="02040503050406030204" pitchFamily="18" charset="0"/>
              </a:rPr>
              <a:t>!</a:t>
            </a:r>
          </a:p>
          <a:p>
            <a:r>
              <a:rPr lang="en-US" altLang="en-US" dirty="0" err="1">
                <a:latin typeface="Cambria" panose="02040503050406030204" pitchFamily="18" charset="0"/>
              </a:rPr>
              <a:t>Врши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уз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помоћ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слушалица</a:t>
            </a:r>
            <a:r>
              <a:rPr lang="en-US" altLang="en-US" dirty="0">
                <a:latin typeface="Cambria" panose="02040503050406030204" pitchFamily="18" charset="0"/>
              </a:rPr>
              <a:t>, CTG-a</a:t>
            </a:r>
          </a:p>
          <a:p>
            <a:r>
              <a:rPr lang="en-US" altLang="en-US" dirty="0" err="1">
                <a:latin typeface="Cambria" panose="02040503050406030204" pitchFamily="18" charset="0"/>
              </a:rPr>
              <a:t>Најбољи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начин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ултразвучна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детекција</a:t>
            </a:r>
            <a:endParaRPr lang="en-US" altLang="en-US" dirty="0">
              <a:latin typeface="Cambria" panose="02040503050406030204" pitchFamily="18" charset="0"/>
            </a:endParaRPr>
          </a:p>
          <a:p>
            <a:pPr>
              <a:buFont typeface="Wingdings 2" panose="05020102010507070707" pitchFamily="18" charset="2"/>
              <a:buNone/>
            </a:pPr>
            <a:endParaRPr lang="en-US" altLang="en-US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  <p:pic>
        <p:nvPicPr>
          <p:cNvPr id="4" name="Content Placeholder 5" descr="fetal heart tone.p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4125" y="3265631"/>
            <a:ext cx="3749675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58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>
                <a:latin typeface="Cambria" panose="02040503050406030204" pitchFamily="18" charset="0"/>
              </a:rPr>
              <a:t>Аускултација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тонова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плода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Наставља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кардиотокографским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записом</a:t>
            </a:r>
            <a:r>
              <a:rPr lang="en-US" altLang="en-US" dirty="0">
                <a:latin typeface="Cambria" panose="02040503050406030204" pitchFamily="18" charset="0"/>
              </a:rPr>
              <a:t> (CTG)</a:t>
            </a:r>
          </a:p>
          <a:p>
            <a:pPr algn="just"/>
            <a:r>
              <a:rPr lang="en-US" altLang="en-US" dirty="0">
                <a:latin typeface="Cambria" panose="02040503050406030204" pitchFamily="18" charset="0"/>
              </a:rPr>
              <a:t>CTG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обавезна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метода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праћења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порођаја</a:t>
            </a:r>
            <a:r>
              <a:rPr lang="en-US" altLang="en-US" dirty="0">
                <a:latin typeface="Cambria" panose="02040503050406030204" pitchFamily="18" charset="0"/>
              </a:rPr>
              <a:t>; </a:t>
            </a:r>
            <a:r>
              <a:rPr lang="en-US" altLang="en-US" dirty="0" err="1">
                <a:latin typeface="Cambria" panose="02040503050406030204" pitchFamily="18" charset="0"/>
              </a:rPr>
              <a:t>врши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упоредо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праћење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срчане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акције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материчних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контракција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Кардитокографски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запис</a:t>
            </a:r>
            <a:r>
              <a:rPr lang="en-US" altLang="en-US" dirty="0">
                <a:latin typeface="Cambria" panose="02040503050406030204" pitchFamily="18" charset="0"/>
              </a:rPr>
              <a:t> у </a:t>
            </a:r>
            <a:r>
              <a:rPr lang="en-US" altLang="en-US" dirty="0" err="1">
                <a:latin typeface="Cambria" panose="02040503050406030204" pitchFamily="18" charset="0"/>
              </a:rPr>
              <a:t>порoдилишту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траје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смештања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породиље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експулзије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endParaRPr lang="en-US" alt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57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Унутрашњи преглед труднице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 2" panose="05020102010507070707" pitchFamily="18" charset="2"/>
              <a:buNone/>
              <a:defRPr/>
            </a:pPr>
            <a:r>
              <a:rPr lang="sr-Cyrl-RS" dirty="0"/>
              <a:t>Бимануелни преглед труднице који служи за одређивање:</a:t>
            </a:r>
          </a:p>
          <a:p>
            <a:pPr algn="just">
              <a:buFont typeface="Wingdings 2" panose="05020102010507070707" pitchFamily="18" charset="2"/>
              <a:buNone/>
              <a:defRPr/>
            </a:pPr>
            <a:endParaRPr lang="sr-Cyrl-RS" dirty="0"/>
          </a:p>
          <a:p>
            <a:pPr marL="457200" indent="-457200" algn="just">
              <a:buClrTx/>
              <a:buFont typeface="+mj-lt"/>
              <a:buAutoNum type="arabicPeriod"/>
              <a:defRPr/>
            </a:pPr>
            <a:r>
              <a:rPr lang="sr-Cyrl-RS" dirty="0"/>
              <a:t>Дужине и дилатације грлића</a:t>
            </a:r>
          </a:p>
          <a:p>
            <a:pPr marL="457200" indent="-457200" algn="just">
              <a:buClrTx/>
              <a:buFont typeface="+mj-lt"/>
              <a:buAutoNum type="arabicPeriod"/>
              <a:defRPr/>
            </a:pPr>
            <a:r>
              <a:rPr lang="sr-Cyrl-RS" dirty="0"/>
              <a:t>Присуства водењака</a:t>
            </a:r>
          </a:p>
          <a:p>
            <a:pPr marL="457200" indent="-457200" algn="just">
              <a:buClrTx/>
              <a:buFont typeface="+mj-lt"/>
              <a:buAutoNum type="arabicPeriod"/>
              <a:defRPr/>
            </a:pPr>
            <a:r>
              <a:rPr lang="sr-Cyrl-RS" dirty="0"/>
              <a:t>Предњачећег дела плода</a:t>
            </a:r>
          </a:p>
          <a:p>
            <a:pPr marL="457200" indent="-457200" algn="just">
              <a:buClrTx/>
              <a:buFont typeface="+mj-lt"/>
              <a:buAutoNum type="arabicPeriod"/>
              <a:defRPr/>
            </a:pPr>
            <a:r>
              <a:rPr lang="sr-Cyrl-RS" dirty="0"/>
              <a:t>Ангажовања предњачећег дела плода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9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Cambria" panose="02040503050406030204" pitchFamily="18" charset="0"/>
              </a:rPr>
              <a:t>Дужина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дилатација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грлића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материце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4" descr="Bishop.p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273" y="2033155"/>
            <a:ext cx="77724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7070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Предњачећи део плода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>
                <a:latin typeface="Cambria" panose="02040503050406030204" pitchFamily="18" charset="0"/>
              </a:rPr>
              <a:t>У </a:t>
            </a:r>
            <a:r>
              <a:rPr lang="en-US" altLang="en-US" dirty="0" err="1">
                <a:latin typeface="Cambria" panose="02040503050406030204" pitchFamily="18" charset="0"/>
              </a:rPr>
              <a:t>преко</a:t>
            </a:r>
            <a:r>
              <a:rPr lang="en-US" altLang="en-US" dirty="0">
                <a:latin typeface="Cambria" panose="02040503050406030204" pitchFamily="18" charset="0"/>
              </a:rPr>
              <a:t> 95% </a:t>
            </a:r>
            <a:r>
              <a:rPr lang="en-US" altLang="en-US" dirty="0" err="1">
                <a:latin typeface="Cambria" panose="02040503050406030204" pitchFamily="18" charset="0"/>
              </a:rPr>
              <a:t>случајева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предњачи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глава</a:t>
            </a:r>
            <a:r>
              <a:rPr lang="en-US" altLang="en-US" dirty="0">
                <a:latin typeface="Cambria" panose="02040503050406030204" pitchFamily="18" charset="0"/>
              </a:rPr>
              <a:t>; у </a:t>
            </a:r>
            <a:r>
              <a:rPr lang="en-US" altLang="en-US" dirty="0" err="1">
                <a:latin typeface="Cambria" panose="02040503050406030204" pitchFamily="18" charset="0"/>
              </a:rPr>
              <a:t>осталим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случајевима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реч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о </a:t>
            </a:r>
            <a:r>
              <a:rPr lang="en-US" altLang="en-US" dirty="0" err="1">
                <a:latin typeface="Cambria" panose="02040503050406030204" pitchFamily="18" charset="0"/>
              </a:rPr>
              <a:t>карлици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или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много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ређе</a:t>
            </a:r>
            <a:r>
              <a:rPr lang="en-US" altLang="en-US" dirty="0">
                <a:latin typeface="Cambria" panose="02040503050406030204" pitchFamily="18" charset="0"/>
              </a:rPr>
              <a:t> о </a:t>
            </a:r>
            <a:r>
              <a:rPr lang="en-US" altLang="en-US" dirty="0" err="1">
                <a:latin typeface="Cambria" panose="02040503050406030204" pitchFamily="18" charset="0"/>
              </a:rPr>
              <a:t>попречној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презентацији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Јако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битна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разлика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разликовати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главу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карлицу</a:t>
            </a:r>
            <a:r>
              <a:rPr lang="en-US" altLang="en-US" dirty="0">
                <a:latin typeface="Cambria" panose="02040503050406030204" pitchFamily="18" charset="0"/>
              </a:rPr>
              <a:t>; </a:t>
            </a:r>
            <a:r>
              <a:rPr lang="en-US" altLang="en-US" dirty="0" err="1">
                <a:latin typeface="Cambria" panose="02040503050406030204" pitchFamily="18" charset="0"/>
              </a:rPr>
              <a:t>глава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чврста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прегледу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палпира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sutura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sagitalis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као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мала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или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велика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фонтанела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Код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карличног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положаја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палпира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тртица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мекша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палпира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глуетална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криста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као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анус</a:t>
            </a:r>
            <a:r>
              <a:rPr lang="en-US" altLang="en-US" dirty="0">
                <a:latin typeface="Cambria" panose="02040503050406030204" pitchFamily="18" charset="0"/>
              </a:rPr>
              <a:t> (</a:t>
            </a:r>
            <a:r>
              <a:rPr lang="en-US" altLang="en-US" dirty="0" err="1">
                <a:latin typeface="Cambria" panose="02040503050406030204" pitchFamily="18" charset="0"/>
              </a:rPr>
              <a:t>меконијум</a:t>
            </a:r>
            <a:r>
              <a:rPr lang="en-US" altLang="en-US" dirty="0">
                <a:latin typeface="Cambria" panose="02040503050406030204" pitchFamily="18" charset="0"/>
              </a:rPr>
              <a:t>!)</a:t>
            </a: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Код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некомплетног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карличног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положаја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али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попречног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положаја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суштинско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разликовање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нога</a:t>
            </a:r>
            <a:r>
              <a:rPr lang="en-US" altLang="en-US" dirty="0">
                <a:latin typeface="Cambria" panose="02040503050406030204" pitchFamily="18" charset="0"/>
              </a:rPr>
              <a:t>- </a:t>
            </a:r>
            <a:r>
              <a:rPr lang="en-US" altLang="en-US" dirty="0" err="1">
                <a:latin typeface="Cambria" panose="02040503050406030204" pitchFamily="18" charset="0"/>
              </a:rPr>
              <a:t>рука</a:t>
            </a:r>
            <a:endParaRPr lang="en-US" altLang="en-US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68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Предњачећи део плода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Одређивање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ли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предњачећи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део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прошао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интерспиналну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линију</a:t>
            </a:r>
            <a:r>
              <a:rPr lang="en-US" altLang="en-US" dirty="0">
                <a:latin typeface="Cambria" panose="02040503050406030204" pitchFamily="18" charset="0"/>
              </a:rPr>
              <a:t>, и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колико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Праћење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ротације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врши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преко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сагиталне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сутуре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тачке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водиље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коју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обично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чини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мала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фонтанела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sr-Cyrl-RS" altLang="en-US" dirty="0">
                <a:latin typeface="Cambria" panose="02040503050406030204" pitchFamily="18" charset="0"/>
                <a:ea typeface="Cambria" panose="02040503050406030204" pitchFamily="18" charset="0"/>
              </a:rPr>
              <a:t>Такође</a:t>
            </a:r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r>
              <a:rPr lang="sr-Cyrl-RS" altLang="en-US" dirty="0">
                <a:latin typeface="Cambria" panose="02040503050406030204" pitchFamily="18" charset="0"/>
                <a:ea typeface="Cambria" panose="02040503050406030204" pitchFamily="18" charset="0"/>
              </a:rPr>
              <a:t>од највећег значаја за прогнозу и планирање порођаја је </a:t>
            </a:r>
            <a:r>
              <a:rPr lang="en-US" alt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разлика</a:t>
            </a:r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између</a:t>
            </a:r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мале</a:t>
            </a:r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велике</a:t>
            </a:r>
            <a:r>
              <a:rPr lang="en-US" alt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фонтанеле</a:t>
            </a:r>
            <a:endParaRPr lang="sr-Cyrl-RS" alt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just"/>
            <a:r>
              <a:rPr lang="sr-Cyrl-RS" altLang="en-US" dirty="0">
                <a:latin typeface="Cambria" panose="02040503050406030204" pitchFamily="18" charset="0"/>
                <a:ea typeface="Cambria" panose="02040503050406030204" pitchFamily="18" charset="0"/>
              </a:rPr>
              <a:t>Сагитална сутура се завршава малом фонтанелом која има облик троугла</a:t>
            </a:r>
            <a:endParaRPr lang="en-US" alt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2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Предњачећи део плода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7" descr="Occipito posterior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69" y="1389063"/>
            <a:ext cx="3749675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6" descr="The_mechanism_of_labor.jpg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456" y="1863725"/>
            <a:ext cx="3392488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4053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Пријем труднице у породилиште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Пријем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труднице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завршава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обавезном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тоалетом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односно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бријањем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труднице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клистирањем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Бријање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ће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омогућити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услове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асепсе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антисепсе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као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бољу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прегледност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праћењу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збрињавању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повреда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меких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порођајних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путева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Клизма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ће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такође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допринети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аспетичним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условима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имаће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повољан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утицај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стимулацију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материчних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контракција</a:t>
            </a:r>
            <a:endParaRPr lang="en-US" altLang="en-US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0000"/>
              </a:lnSpc>
            </a:pP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представља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истискивање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плодових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овојака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плодове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воде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кроз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порођајни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канал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у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спољашњу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средину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уз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помоћ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порођајних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напона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порођајних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снага</a:t>
            </a: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Према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важећем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закону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под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порођајем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подразумева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рађање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детета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навршеном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28.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недељом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гестације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односно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рађање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телесном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масом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већом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од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1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кг</a:t>
            </a: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</a:endParaRPr>
          </a:p>
          <a:p>
            <a:pPr algn="just">
              <a:lnSpc>
                <a:spcPct val="110000"/>
              </a:lnSpc>
            </a:pP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Претермински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је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који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деси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између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28. и 38.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недеље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гестације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;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термински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између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38. и 42.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недеље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после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чега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се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порођај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третира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као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</a:rPr>
              <a:t>посттермински</a:t>
            </a: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20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Cambria" panose="02040503050406030204" pitchFamily="18" charset="0"/>
              </a:rPr>
              <a:t>Почетак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порођаја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Трудноћу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одражава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равнотежа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између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фактора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који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спречавају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фактора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који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покрећу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порођај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односно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равнотежа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између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стимулишућих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инхибишућих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фактора</a:t>
            </a:r>
            <a:r>
              <a:rPr lang="en-US" altLang="en-US" dirty="0">
                <a:latin typeface="Cambria" panose="02040503050406030204" pitchFamily="18" charset="0"/>
              </a:rPr>
              <a:t>.</a:t>
            </a: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Инхибишући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фактори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одржавају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миометријум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мирним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грлић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чврстим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затвореним</a:t>
            </a:r>
            <a:r>
              <a:rPr lang="en-US" altLang="en-US" dirty="0">
                <a:latin typeface="Cambria" panose="02040503050406030204" pitchFamily="18" charset="0"/>
              </a:rPr>
              <a:t>; </a:t>
            </a:r>
            <a:r>
              <a:rPr lang="en-US" altLang="en-US" dirty="0" err="1">
                <a:latin typeface="Cambria" panose="02040503050406030204" pitchFamily="18" charset="0"/>
              </a:rPr>
              <a:t>стимулишући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фактори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покрећу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контракције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дилатацију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грлића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Фактори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деле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ендокрине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паракрине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аутокрине</a:t>
            </a:r>
            <a:endParaRPr lang="en-US" alt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15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Клинички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знаци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почетка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порођаја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1. 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Испадање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слузног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чепа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2.Прскање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водењака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: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пуцање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плодових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овојака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и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истицање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плодове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воде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3.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Материчне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контракције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(3 и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више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контракција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јачине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60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/Hg у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интервалу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10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минута</a:t>
            </a: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en-US" altLang="en-US" dirty="0">
              <a:solidFill>
                <a:srgbClr val="1B190D"/>
              </a:solidFill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У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породилиште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примају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само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жене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у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непосредном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порођају</a:t>
            </a:r>
            <a:r>
              <a:rPr lang="en-US" altLang="en-US" dirty="0">
                <a:solidFill>
                  <a:srgbClr val="1B190D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90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Пријем труднице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 smtClean="0">
                <a:latin typeface="Cambria" panose="02040503050406030204" pitchFamily="18" charset="0"/>
              </a:rPr>
              <a:t>Увек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се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започиње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анамнезом</a:t>
            </a:r>
            <a:r>
              <a:rPr lang="en-US" altLang="en-US" dirty="0" smtClean="0">
                <a:latin typeface="Cambria" panose="02040503050406030204" pitchFamily="18" charset="0"/>
              </a:rPr>
              <a:t>: </a:t>
            </a:r>
            <a:r>
              <a:rPr lang="en-US" altLang="en-US" dirty="0" err="1" smtClean="0">
                <a:latin typeface="Cambria" panose="02040503050406030204" pitchFamily="18" charset="0"/>
              </a:rPr>
              <a:t>анамнеза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садашње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трудноће</a:t>
            </a:r>
            <a:r>
              <a:rPr lang="en-US" altLang="en-US" dirty="0" smtClean="0">
                <a:latin typeface="Cambria" panose="02040503050406030204" pitchFamily="18" charset="0"/>
              </a:rPr>
              <a:t>, </a:t>
            </a:r>
            <a:r>
              <a:rPr lang="en-US" altLang="en-US" dirty="0" err="1" smtClean="0">
                <a:latin typeface="Cambria" panose="02040503050406030204" pitchFamily="18" charset="0"/>
              </a:rPr>
              <a:t>анамнеза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sr-Cyrl-RS" altLang="en-US" dirty="0" smtClean="0">
                <a:latin typeface="Cambria" panose="02040503050406030204" pitchFamily="18" charset="0"/>
              </a:rPr>
              <a:t>претходих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трудноћа</a:t>
            </a:r>
            <a:r>
              <a:rPr lang="en-US" altLang="en-US" dirty="0" smtClean="0">
                <a:latin typeface="Cambria" panose="02040503050406030204" pitchFamily="18" charset="0"/>
              </a:rPr>
              <a:t>, </a:t>
            </a:r>
            <a:r>
              <a:rPr lang="en-US" altLang="en-US" dirty="0" err="1" smtClean="0">
                <a:latin typeface="Cambria" panose="02040503050406030204" pitchFamily="18" charset="0"/>
              </a:rPr>
              <a:t>породична</a:t>
            </a:r>
            <a:r>
              <a:rPr lang="en-US" altLang="en-US" dirty="0" smtClean="0">
                <a:latin typeface="Cambria" panose="02040503050406030204" pitchFamily="18" charset="0"/>
              </a:rPr>
              <a:t> и </a:t>
            </a:r>
            <a:r>
              <a:rPr lang="en-US" altLang="en-US" dirty="0" err="1" smtClean="0">
                <a:latin typeface="Cambria" panose="02040503050406030204" pitchFamily="18" charset="0"/>
              </a:rPr>
              <a:t>лична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анамнеза</a:t>
            </a:r>
            <a:r>
              <a:rPr lang="en-US" altLang="en-US" dirty="0" smtClean="0">
                <a:latin typeface="Cambria" panose="02040503050406030204" pitchFamily="18" charset="0"/>
              </a:rPr>
              <a:t> + </a:t>
            </a:r>
            <a:r>
              <a:rPr lang="en-US" altLang="en-US" dirty="0" err="1" smtClean="0">
                <a:latin typeface="Cambria" panose="02040503050406030204" pitchFamily="18" charset="0"/>
              </a:rPr>
              <a:t>Негелеова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формула</a:t>
            </a:r>
            <a:endParaRPr lang="en-US" altLang="en-US" dirty="0" smtClean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 smtClean="0">
                <a:latin typeface="Cambria" panose="02040503050406030204" pitchFamily="18" charset="0"/>
              </a:rPr>
              <a:t>Преглед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се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наставља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прегледом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документације</a:t>
            </a:r>
            <a:r>
              <a:rPr lang="en-US" altLang="en-US" dirty="0" smtClean="0">
                <a:latin typeface="Cambria" panose="02040503050406030204" pitchFamily="18" charset="0"/>
              </a:rPr>
              <a:t> о </a:t>
            </a:r>
            <a:r>
              <a:rPr lang="en-US" altLang="en-US" dirty="0" err="1" smtClean="0">
                <a:latin typeface="Cambria" panose="02040503050406030204" pitchFamily="18" charset="0"/>
              </a:rPr>
              <a:t>праћењу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трудноће</a:t>
            </a:r>
            <a:r>
              <a:rPr lang="en-US" altLang="en-US" dirty="0" smtClean="0">
                <a:latin typeface="Cambria" panose="02040503050406030204" pitchFamily="18" charset="0"/>
              </a:rPr>
              <a:t>; </a:t>
            </a:r>
            <a:r>
              <a:rPr lang="en-US" altLang="en-US" dirty="0" err="1" smtClean="0">
                <a:latin typeface="Cambria" panose="02040503050406030204" pitchFamily="18" charset="0"/>
              </a:rPr>
              <a:t>препоручљиво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је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да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свака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труднице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редовно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одлази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код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надлежног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гинеколога</a:t>
            </a:r>
            <a:endParaRPr lang="en-US" altLang="en-US" dirty="0" smtClean="0"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43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Преглед документације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 smtClean="0">
                <a:latin typeface="Cambria" panose="02040503050406030204" pitchFamily="18" charset="0"/>
              </a:rPr>
              <a:t>Основне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анализе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крви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са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крвном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групом</a:t>
            </a:r>
            <a:endParaRPr lang="en-US" altLang="en-US" dirty="0" smtClean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 smtClean="0">
                <a:latin typeface="Cambria" panose="02040503050406030204" pitchFamily="18" charset="0"/>
              </a:rPr>
              <a:t>Вирусолошке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анализе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крви</a:t>
            </a:r>
            <a:r>
              <a:rPr lang="en-US" altLang="en-US" dirty="0" smtClean="0">
                <a:latin typeface="Cambria" panose="02040503050406030204" pitchFamily="18" charset="0"/>
              </a:rPr>
              <a:t> (</a:t>
            </a:r>
            <a:r>
              <a:rPr lang="en-US" altLang="en-US" dirty="0" err="1" smtClean="0"/>
              <a:t>HBs,HBc</a:t>
            </a:r>
            <a:r>
              <a:rPr lang="en-US" altLang="en-US" dirty="0" smtClean="0"/>
              <a:t>, HIV)</a:t>
            </a:r>
          </a:p>
          <a:p>
            <a:pPr algn="just"/>
            <a:r>
              <a:rPr lang="en-US" altLang="en-US" dirty="0" err="1" smtClean="0">
                <a:latin typeface="Cambria" panose="02040503050406030204" pitchFamily="18" charset="0"/>
              </a:rPr>
              <a:t>Налазе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брисева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цервикса</a:t>
            </a:r>
            <a:r>
              <a:rPr lang="en-US" altLang="en-US" dirty="0" smtClean="0">
                <a:latin typeface="Cambria" panose="02040503050406030204" pitchFamily="18" charset="0"/>
              </a:rPr>
              <a:t> и </a:t>
            </a:r>
            <a:r>
              <a:rPr lang="en-US" altLang="en-US" dirty="0" err="1" smtClean="0">
                <a:latin typeface="Cambria" panose="02040503050406030204" pitchFamily="18" charset="0"/>
              </a:rPr>
              <a:t>вагине</a:t>
            </a:r>
            <a:r>
              <a:rPr lang="en-US" altLang="en-US" dirty="0" smtClean="0">
                <a:latin typeface="Cambria" panose="02040503050406030204" pitchFamily="18" charset="0"/>
              </a:rPr>
              <a:t> (</a:t>
            </a:r>
            <a:r>
              <a:rPr lang="en-US" altLang="en-US" dirty="0" err="1" smtClean="0">
                <a:latin typeface="Cambria" panose="02040503050406030204" pitchFamily="18" charset="0"/>
              </a:rPr>
              <a:t>обратити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пажњу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на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последњи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налаз</a:t>
            </a:r>
            <a:r>
              <a:rPr lang="en-US" altLang="en-US" dirty="0" smtClean="0">
                <a:latin typeface="Cambria" panose="02040503050406030204" pitchFamily="18" charset="0"/>
              </a:rPr>
              <a:t>!)</a:t>
            </a:r>
          </a:p>
          <a:p>
            <a:pPr algn="just"/>
            <a:r>
              <a:rPr lang="en-US" altLang="en-US" dirty="0" smtClean="0">
                <a:latin typeface="Cambria" panose="02040503050406030204" pitchFamily="18" charset="0"/>
              </a:rPr>
              <a:t>УЗ </a:t>
            </a:r>
            <a:r>
              <a:rPr lang="en-US" altLang="en-US" dirty="0" err="1" smtClean="0">
                <a:latin typeface="Cambria" panose="02040503050406030204" pitchFamily="18" charset="0"/>
              </a:rPr>
              <a:t>картон</a:t>
            </a:r>
            <a:r>
              <a:rPr lang="en-US" altLang="en-US" dirty="0" smtClean="0">
                <a:latin typeface="Cambria" panose="02040503050406030204" pitchFamily="18" charset="0"/>
              </a:rPr>
              <a:t> (</a:t>
            </a:r>
            <a:r>
              <a:rPr lang="en-US" altLang="en-US" dirty="0" err="1" smtClean="0">
                <a:latin typeface="Cambria" panose="02040503050406030204" pitchFamily="18" charset="0"/>
              </a:rPr>
              <a:t>према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препоруци</a:t>
            </a:r>
            <a:r>
              <a:rPr lang="en-US" altLang="en-US" dirty="0" smtClean="0">
                <a:latin typeface="Cambria" panose="02040503050406030204" pitchFamily="18" charset="0"/>
              </a:rPr>
              <a:t> СЗО, </a:t>
            </a:r>
            <a:r>
              <a:rPr lang="en-US" altLang="en-US" dirty="0" err="1" smtClean="0">
                <a:latin typeface="Cambria" panose="02040503050406030204" pitchFamily="18" charset="0"/>
              </a:rPr>
              <a:t>потребна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су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три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ултразвучна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прегледа</a:t>
            </a:r>
            <a:r>
              <a:rPr lang="en-US" altLang="en-US" dirty="0" smtClean="0">
                <a:latin typeface="Cambria" panose="02040503050406030204" pitchFamily="18" charset="0"/>
              </a:rPr>
              <a:t> у </a:t>
            </a:r>
            <a:r>
              <a:rPr lang="en-US" altLang="en-US" dirty="0" err="1" smtClean="0">
                <a:latin typeface="Cambria" panose="02040503050406030204" pitchFamily="18" charset="0"/>
              </a:rPr>
              <a:t>трудноћи</a:t>
            </a:r>
            <a:r>
              <a:rPr lang="en-US" altLang="en-US" dirty="0" smtClean="0">
                <a:latin typeface="Cambria" panose="02040503050406030204" pitchFamily="18" charset="0"/>
              </a:rPr>
              <a:t>) </a:t>
            </a:r>
          </a:p>
          <a:p>
            <a:pPr algn="just"/>
            <a:r>
              <a:rPr lang="en-US" altLang="en-US" dirty="0" err="1" smtClean="0">
                <a:latin typeface="Cambria" panose="02040503050406030204" pitchFamily="18" charset="0"/>
              </a:rPr>
              <a:t>Додатну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документацију</a:t>
            </a:r>
            <a:r>
              <a:rPr lang="en-US" altLang="en-US" dirty="0" smtClean="0">
                <a:latin typeface="Cambria" panose="02040503050406030204" pitchFamily="18" charset="0"/>
              </a:rPr>
              <a:t>: </a:t>
            </a:r>
            <a:r>
              <a:rPr lang="en-US" altLang="en-US" dirty="0" err="1" smtClean="0">
                <a:latin typeface="Cambria" panose="02040503050406030204" pitchFamily="18" charset="0"/>
              </a:rPr>
              <a:t>труднички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картон</a:t>
            </a:r>
            <a:r>
              <a:rPr lang="en-US" altLang="en-US" dirty="0" smtClean="0">
                <a:latin typeface="Cambria" panose="02040503050406030204" pitchFamily="18" charset="0"/>
              </a:rPr>
              <a:t>, </a:t>
            </a:r>
            <a:r>
              <a:rPr lang="en-US" altLang="en-US" dirty="0" err="1" smtClean="0">
                <a:latin typeface="Cambria" panose="02040503050406030204" pitchFamily="18" charset="0"/>
              </a:rPr>
              <a:t>податке</a:t>
            </a:r>
            <a:r>
              <a:rPr lang="en-US" altLang="en-US" dirty="0" smtClean="0">
                <a:latin typeface="Cambria" panose="02040503050406030204" pitchFamily="18" charset="0"/>
              </a:rPr>
              <a:t> о </a:t>
            </a:r>
            <a:r>
              <a:rPr lang="en-US" altLang="en-US" dirty="0" err="1" smtClean="0">
                <a:latin typeface="Cambria" panose="02040503050406030204" pitchFamily="18" charset="0"/>
              </a:rPr>
              <a:t>евентуалној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err="1" smtClean="0">
                <a:latin typeface="Cambria" panose="02040503050406030204" pitchFamily="18" charset="0"/>
              </a:rPr>
              <a:t>хоспитализацији</a:t>
            </a:r>
            <a:r>
              <a:rPr lang="en-US" altLang="en-US" dirty="0" smtClean="0">
                <a:latin typeface="Cambria" panose="02040503050406030204" pitchFamily="18" charset="0"/>
              </a:rPr>
              <a:t>, </a:t>
            </a:r>
            <a:r>
              <a:rPr lang="en-US" altLang="en-US" dirty="0" smtClean="0"/>
              <a:t>CTG,</a:t>
            </a:r>
            <a:r>
              <a:rPr lang="en-US" altLang="en-US" dirty="0" smtClean="0">
                <a:latin typeface="Cambria" panose="02040503050406030204" pitchFamily="18" charset="0"/>
              </a:rPr>
              <a:t> </a:t>
            </a:r>
            <a:r>
              <a:rPr lang="en-US" altLang="en-US" dirty="0" smtClean="0"/>
              <a:t>OGTT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67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Спољашњи преглед труднице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Увек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започиње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инспекцијом</a:t>
            </a:r>
            <a:r>
              <a:rPr lang="en-US" altLang="en-US" dirty="0">
                <a:latin typeface="Cambria" panose="02040503050406030204" pitchFamily="18" charset="0"/>
              </a:rPr>
              <a:t> (</a:t>
            </a:r>
            <a:r>
              <a:rPr lang="en-US" altLang="en-US" dirty="0" err="1">
                <a:latin typeface="Cambria" panose="02040503050406030204" pitchFamily="18" charset="0"/>
              </a:rPr>
              <a:t>облик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стомака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видљиве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патолошке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промене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абдомену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али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вагини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вулви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оток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ногу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лица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проширене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вене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ногу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али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вагине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вулве</a:t>
            </a:r>
            <a:r>
              <a:rPr lang="en-US" altLang="en-US" dirty="0">
                <a:latin typeface="Cambria" panose="02040503050406030204" pitchFamily="18" charset="0"/>
              </a:rPr>
              <a:t>)</a:t>
            </a: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Наставља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палпацијским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прегледом</a:t>
            </a:r>
            <a:r>
              <a:rPr lang="en-US" altLang="en-US" dirty="0">
                <a:latin typeface="Cambria" panose="02040503050406030204" pitchFamily="18" charset="0"/>
              </a:rPr>
              <a:t>: </a:t>
            </a:r>
            <a:r>
              <a:rPr lang="en-US" altLang="en-US" dirty="0" err="1">
                <a:latin typeface="Cambria" panose="02040503050406030204" pitchFamily="18" charset="0"/>
              </a:rPr>
              <a:t>палпирање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утерусног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тонуса</a:t>
            </a:r>
            <a:r>
              <a:rPr lang="en-US" altLang="en-US" dirty="0">
                <a:latin typeface="Cambria" panose="02040503050406030204" pitchFamily="18" charset="0"/>
              </a:rPr>
              <a:t> + </a:t>
            </a:r>
            <a:r>
              <a:rPr lang="en-US" altLang="en-US" dirty="0" err="1">
                <a:latin typeface="Cambria" panose="02040503050406030204" pitchFamily="18" charset="0"/>
              </a:rPr>
              <a:t>Леополд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Павликови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хватови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Постоје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четири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основна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Леополд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Павликова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захвата</a:t>
            </a:r>
            <a:r>
              <a:rPr lang="en-US" altLang="en-US" dirty="0">
                <a:latin typeface="Cambria" panose="02040503050406030204" pitchFamily="18" charset="0"/>
              </a:rPr>
              <a:t>: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одређивање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висине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фундуса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одређивање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смештаја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одређивање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предњачећег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дела</a:t>
            </a:r>
            <a:r>
              <a:rPr lang="en-US" altLang="en-US" dirty="0">
                <a:latin typeface="Cambria" panose="02040503050406030204" pitchFamily="18" charset="0"/>
              </a:rPr>
              <a:t> и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одређивање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ангажовања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предњачећег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дела</a:t>
            </a:r>
            <a:endParaRPr lang="en-US" altLang="en-US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47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Cambria" panose="02040503050406030204" pitchFamily="18" charset="0"/>
              </a:rPr>
              <a:t>Леополд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Павликови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хватови</a:t>
            </a:r>
            <a:endParaRPr lang="en-US" dirty="0"/>
          </a:p>
        </p:txBody>
      </p:sp>
      <p:pic>
        <p:nvPicPr>
          <p:cNvPr id="4" name="Content Placeholder 4" descr="Leopold Pavlikovi hvatovi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708" y="2215107"/>
            <a:ext cx="2562583" cy="357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9638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Одређивање карличних мера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Суштинско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одлучивање</a:t>
            </a:r>
            <a:r>
              <a:rPr lang="en-US" altLang="en-US" dirty="0">
                <a:latin typeface="Cambria" panose="02040503050406030204" pitchFamily="18" charset="0"/>
              </a:rPr>
              <a:t> о </a:t>
            </a:r>
            <a:r>
              <a:rPr lang="en-US" altLang="en-US" dirty="0" err="1">
                <a:latin typeface="Cambria" panose="02040503050406030204" pitchFamily="18" charset="0"/>
              </a:rPr>
              <a:t>начину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завршетка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порођаја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Једна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од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апсолутних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индикација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за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царски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рез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је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цефало</a:t>
            </a:r>
            <a:r>
              <a:rPr lang="en-US" altLang="en-US" dirty="0">
                <a:latin typeface="Cambria" panose="02040503050406030204" pitchFamily="18" charset="0"/>
              </a:rPr>
              <a:t> - </a:t>
            </a:r>
            <a:r>
              <a:rPr lang="en-US" altLang="en-US" dirty="0" err="1">
                <a:latin typeface="Cambria" panose="02040503050406030204" pitchFamily="18" charset="0"/>
              </a:rPr>
              <a:t>пелвична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диспропорција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односно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немогућност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проласка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главе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плода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кроз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порођајни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канал</a:t>
            </a:r>
            <a:endParaRPr lang="en-US" altLang="en-US" dirty="0">
              <a:latin typeface="Cambria" panose="02040503050406030204" pitchFamily="18" charset="0"/>
            </a:endParaRPr>
          </a:p>
          <a:p>
            <a:pPr algn="just"/>
            <a:r>
              <a:rPr lang="en-US" altLang="en-US" dirty="0" err="1">
                <a:latin typeface="Cambria" panose="02040503050406030204" pitchFamily="18" charset="0"/>
              </a:rPr>
              <a:t>Карличне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мере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су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узимају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пелвиметром</a:t>
            </a:r>
            <a:r>
              <a:rPr lang="en-US" altLang="en-US" dirty="0">
                <a:latin typeface="Cambria" panose="02040503050406030204" pitchFamily="18" charset="0"/>
              </a:rPr>
              <a:t>, </a:t>
            </a:r>
            <a:r>
              <a:rPr lang="en-US" altLang="en-US" dirty="0" err="1">
                <a:latin typeface="Cambria" panose="02040503050406030204" pitchFamily="18" charset="0"/>
              </a:rPr>
              <a:t>инструментом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уоблику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шестара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који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мери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растојања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између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тачака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мале</a:t>
            </a:r>
            <a:r>
              <a:rPr lang="en-US" altLang="en-US" dirty="0">
                <a:latin typeface="Cambria" panose="02040503050406030204" pitchFamily="18" charset="0"/>
              </a:rPr>
              <a:t> </a:t>
            </a:r>
            <a:r>
              <a:rPr lang="en-US" altLang="en-US" dirty="0" err="1">
                <a:latin typeface="Cambria" panose="02040503050406030204" pitchFamily="18" charset="0"/>
              </a:rPr>
              <a:t>карлице</a:t>
            </a:r>
            <a:endParaRPr lang="en-US" altLang="en-US" dirty="0">
              <a:latin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82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746</Words>
  <Application>Microsoft Office PowerPoint</Application>
  <PresentationFormat>Widescreen</PresentationFormat>
  <Paragraphs>82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Cambria</vt:lpstr>
      <vt:lpstr>Times New Roman</vt:lpstr>
      <vt:lpstr>Wingdings 2</vt:lpstr>
      <vt:lpstr>Office Theme</vt:lpstr>
      <vt:lpstr>Спољашњи и унутрашњи преглед труднице</vt:lpstr>
      <vt:lpstr>PowerPoint Presentation</vt:lpstr>
      <vt:lpstr>Почетак порођаја</vt:lpstr>
      <vt:lpstr>PowerPoint Presentation</vt:lpstr>
      <vt:lpstr>Пријем труднице</vt:lpstr>
      <vt:lpstr>Преглед документације</vt:lpstr>
      <vt:lpstr>Спољашњи преглед труднице</vt:lpstr>
      <vt:lpstr>Леополд Павликови хватови</vt:lpstr>
      <vt:lpstr>Одређивање карличних мера</vt:lpstr>
      <vt:lpstr>Карличне мере</vt:lpstr>
      <vt:lpstr>Карличне мере</vt:lpstr>
      <vt:lpstr>Аускултација тонова плода</vt:lpstr>
      <vt:lpstr>Аускултација тонова плода</vt:lpstr>
      <vt:lpstr>Унутрашњи преглед труднице</vt:lpstr>
      <vt:lpstr>Дужина и дилатација грлића материце</vt:lpstr>
      <vt:lpstr>Предњачећи део плода</vt:lpstr>
      <vt:lpstr>Предњачећи део плода</vt:lpstr>
      <vt:lpstr>Предњачећи део плода</vt:lpstr>
      <vt:lpstr>Пријем труднице у породилиште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nidza</cp:lastModifiedBy>
  <cp:revision>7</cp:revision>
  <dcterms:created xsi:type="dcterms:W3CDTF">2021-01-21T10:04:13Z</dcterms:created>
  <dcterms:modified xsi:type="dcterms:W3CDTF">2022-03-29T21:24:55Z</dcterms:modified>
</cp:coreProperties>
</file>